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F12159-8FC0-498F-B044-C5AA7197BB73}">
  <a:tblStyle styleId="{76F12159-8FC0-498F-B044-C5AA7197BB7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5C92F19-9FD8-4055-B703-EA906AFAF8F8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1"/>
  </p:normalViewPr>
  <p:slideViewPr>
    <p:cSldViewPr snapToGrid="0" snapToObjects="1">
      <p:cViewPr varScale="1">
        <p:scale>
          <a:sx n="120" d="100"/>
          <a:sy n="120" d="100"/>
        </p:scale>
        <p:origin x="17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 (it is a residential manufactured home, approx 6,000 sq ft)</a:t>
            </a:r>
          </a:p>
          <a:p>
            <a:pPr lvl="0" rtl="0">
              <a:lnSpc>
                <a:spcPct val="112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Stakeholders: Mark Haven, the contractor hired to build the garage, and the people who live in Mark Haven’s neighborhood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Setbacks on Pg 35 of Zoning Ordinance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Minimum requirements for a building Permit in Coconino County: Foundation Plan (footings, stem walls), Floor Framing Plan (i-joist system &amp; framing &amp; connectors) , Floor Plan (windows, emergency exits, etc), Electric Plan (excluded), Elevations, Roof Framing Plan (headers, load bearing beams, ceiling joists, etc),  Cross sections (all dimensions), Details (for footings &amp; and connections), Log home specs (showing all graded lumber)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 title="Page Number Shape"/>
          <p:cNvSpPr/>
          <p:nvPr/>
        </p:nvSpPr>
        <p:spPr>
          <a:xfrm>
            <a:off x="8838007" y="891903"/>
            <a:ext cx="305991" cy="6143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16685" y="857470"/>
            <a:ext cx="5275772" cy="3201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5775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16685" y="4153444"/>
            <a:ext cx="5275772" cy="529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0"/>
              </a:spcBef>
              <a:buClr>
                <a:schemeClr val="lt2"/>
              </a:buClr>
              <a:buFont typeface="Arial"/>
              <a:buNone/>
              <a:defRPr sz="1500" b="0" i="1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ctr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Font typeface="Corbel"/>
              <a:buNone/>
              <a:defRPr sz="15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ctr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Font typeface="Arial"/>
              <a:buNone/>
              <a:defRPr sz="135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ctr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ctr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16685" y="4735830"/>
            <a:ext cx="1197467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None/>
              <a:defRPr sz="9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250443" y="4735830"/>
            <a:ext cx="384201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None/>
              <a:defRPr sz="9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838007" y="1062162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20" name="Shape 20" title="Verticle Rule Line"/>
          <p:cNvCxnSpPr/>
          <p:nvPr/>
        </p:nvCxnSpPr>
        <p:spPr>
          <a:xfrm>
            <a:off x="580391" y="942975"/>
            <a:ext cx="0" cy="4200524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71500" y="4447544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71500" y="4735830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entury Schoolbook"/>
              <a:buNone/>
            </a:pPr>
            <a:fld id="{00000000-1234-1234-1234-123412341234}" type="slidenum">
              <a:rPr lang="en" sz="9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" sz="9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71500" y="416608"/>
            <a:ext cx="2879082" cy="1440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00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886200" y="423110"/>
            <a:ext cx="4686300" cy="42169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2687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6428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571500" y="1966133"/>
            <a:ext cx="2879082" cy="2429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5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Corbel"/>
              <a:buNone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571500" y="4447544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571500" y="4735830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69214" y="417945"/>
            <a:ext cx="2880360" cy="14394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00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3943350" y="0"/>
            <a:ext cx="462915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Corbel"/>
              <a:buNone/>
              <a:defRPr sz="21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Corbel"/>
              <a:buNone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15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5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5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69214" y="1966133"/>
            <a:ext cx="2880360" cy="2427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5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Corbel"/>
              <a:buNone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571500" y="4447544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571500" y="4735830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71500" y="419758"/>
            <a:ext cx="2875429" cy="37143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 rot="5400000">
            <a:off x="4135296" y="230963"/>
            <a:ext cx="4188107" cy="468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2687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6428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571500" y="4447544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571500" y="4735830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 title="Page Number Shape"/>
          <p:cNvSpPr/>
          <p:nvPr/>
        </p:nvSpPr>
        <p:spPr>
          <a:xfrm>
            <a:off x="8838007" y="4035435"/>
            <a:ext cx="305991" cy="6143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5156285" y="1318986"/>
            <a:ext cx="3508580" cy="18350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1525864" y="-415015"/>
            <a:ext cx="3508579" cy="5303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2687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6428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902139" y="4445348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902139" y="4736962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12" name="Shape 112" title="Horizontal Rule Line"/>
          <p:cNvCxnSpPr/>
          <p:nvPr/>
        </p:nvCxnSpPr>
        <p:spPr>
          <a:xfrm>
            <a:off x="0" y="4649798"/>
            <a:ext cx="7695008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00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3000"/>
            </a:lvl2pPr>
            <a:lvl3pPr lvl="2" indent="0">
              <a:spcBef>
                <a:spcPts val="0"/>
              </a:spcBef>
              <a:buNone/>
              <a:defRPr sz="3000"/>
            </a:lvl3pPr>
            <a:lvl4pPr lvl="3" indent="0">
              <a:spcBef>
                <a:spcPts val="0"/>
              </a:spcBef>
              <a:buNone/>
              <a:defRPr sz="3000"/>
            </a:lvl4pPr>
            <a:lvl5pPr lvl="4" indent="0">
              <a:spcBef>
                <a:spcPts val="0"/>
              </a:spcBef>
              <a:buNone/>
              <a:defRPr sz="3000"/>
            </a:lvl5pPr>
            <a:lvl6pPr lvl="5" indent="0">
              <a:spcBef>
                <a:spcPts val="0"/>
              </a:spcBef>
              <a:buNone/>
              <a:defRPr sz="3000"/>
            </a:lvl6pPr>
            <a:lvl7pPr lvl="6" indent="0">
              <a:spcBef>
                <a:spcPts val="0"/>
              </a:spcBef>
              <a:buNone/>
              <a:defRPr sz="3000"/>
            </a:lvl7pPr>
            <a:lvl8pPr lvl="7" indent="0">
              <a:spcBef>
                <a:spcPts val="0"/>
              </a:spcBef>
              <a:buNone/>
              <a:defRPr sz="3000"/>
            </a:lvl8pPr>
            <a:lvl9pPr lvl="8" indent="0">
              <a:spcBef>
                <a:spcPts val="0"/>
              </a:spcBef>
              <a:buNone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entury Schoolbook"/>
              <a:buNone/>
            </a:pPr>
            <a:fld id="{00000000-1234-1234-1234-123412341234}" type="slidenum">
              <a:rPr lang="en" sz="9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" sz="9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236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236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Corbel"/>
              <a:buChar char="–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363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entury Schoolbook"/>
              <a:buNone/>
            </a:pPr>
            <a:fld id="{00000000-1234-1234-1234-123412341234}" type="slidenum">
              <a:rPr lang="en" sz="9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" sz="9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71500" y="419758"/>
            <a:ext cx="2875429" cy="37143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571500" y="4447544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571500" y="4735830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 title="Page Number Shape"/>
          <p:cNvSpPr/>
          <p:nvPr/>
        </p:nvSpPr>
        <p:spPr>
          <a:xfrm>
            <a:off x="8838007" y="891903"/>
            <a:ext cx="305991" cy="6143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816685" y="857470"/>
            <a:ext cx="5275772" cy="3201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5775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816685" y="4153444"/>
            <a:ext cx="5275772" cy="529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0"/>
              </a:spcBef>
              <a:buClr>
                <a:schemeClr val="lt2"/>
              </a:buClr>
              <a:buFont typeface="Arial"/>
              <a:buNone/>
              <a:defRPr sz="1500" b="0" i="1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ctr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Font typeface="Corbel"/>
              <a:buNone/>
              <a:defRPr sz="15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ctr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Font typeface="Arial"/>
              <a:buNone/>
              <a:defRPr sz="135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ctr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ctr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16685" y="4735830"/>
            <a:ext cx="1197467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None/>
              <a:defRPr sz="9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250443" y="4735830"/>
            <a:ext cx="384201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Schoolbook"/>
              <a:buNone/>
              <a:defRPr sz="9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838007" y="1062162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0" name="Shape 50" title="Verticle Rule Line"/>
          <p:cNvCxnSpPr/>
          <p:nvPr/>
        </p:nvCxnSpPr>
        <p:spPr>
          <a:xfrm>
            <a:off x="580391" y="942975"/>
            <a:ext cx="0" cy="4200524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71500" y="419758"/>
            <a:ext cx="2875429" cy="37143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886200" y="426800"/>
            <a:ext cx="4686299" cy="4241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2687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6428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571500" y="4447544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71500" y="4735830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 title="Page Number Shape"/>
          <p:cNvSpPr/>
          <p:nvPr/>
        </p:nvSpPr>
        <p:spPr>
          <a:xfrm>
            <a:off x="8838007" y="1045311"/>
            <a:ext cx="305991" cy="6143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460754" y="1928791"/>
            <a:ext cx="6222491" cy="246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5775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460754" y="1045311"/>
            <a:ext cx="6301071" cy="614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13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500" b="0" i="1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675"/>
              </a:spcBef>
              <a:buClr>
                <a:srgbClr val="888888"/>
              </a:buClr>
              <a:buFont typeface="Corbel"/>
              <a:buNone/>
              <a:defRPr sz="1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6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675"/>
              </a:spcBef>
              <a:buClr>
                <a:srgbClr val="888888"/>
              </a:buClr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675"/>
              </a:spcBef>
              <a:buClr>
                <a:srgbClr val="888888"/>
              </a:buClr>
              <a:buFont typeface="Arial"/>
              <a:buNone/>
              <a:defRPr sz="1200" b="0" i="1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888888"/>
              </a:buClr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888888"/>
              </a:buClr>
              <a:buFont typeface="Arial"/>
              <a:buNone/>
              <a:defRPr sz="1200" b="0" i="1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888888"/>
              </a:buClr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888888"/>
              </a:buClr>
              <a:buFont typeface="Arial"/>
              <a:buNone/>
              <a:defRPr sz="1200" b="0" i="1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557215" y="4735830"/>
            <a:ext cx="1197467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460754" y="4735830"/>
            <a:ext cx="486016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838007" y="1215570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64" name="Shape 64" title="Horizontal Rule Line"/>
          <p:cNvCxnSpPr/>
          <p:nvPr/>
        </p:nvCxnSpPr>
        <p:spPr>
          <a:xfrm rot="10800000">
            <a:off x="1" y="4633625"/>
            <a:ext cx="7683244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71500" y="419758"/>
            <a:ext cx="2875429" cy="37143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886200" y="405470"/>
            <a:ext cx="4686300" cy="18667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2687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6428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886200" y="2784350"/>
            <a:ext cx="4686300" cy="1861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2687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6428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571500" y="4447544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571500" y="4735830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71500" y="418337"/>
            <a:ext cx="2873502" cy="37170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886200" y="418549"/>
            <a:ext cx="4684013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3000"/>
              </a:lnSpc>
              <a:spcBef>
                <a:spcPts val="0"/>
              </a:spcBef>
              <a:buClr>
                <a:srgbClr val="262626"/>
              </a:buClr>
              <a:buFont typeface="Arial"/>
              <a:buNone/>
              <a:defRPr sz="18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Corbel"/>
              <a:buNone/>
              <a:defRPr sz="15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135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3886200" y="1145003"/>
            <a:ext cx="4684013" cy="131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2687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6428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3"/>
          </p:nvPr>
        </p:nvSpPr>
        <p:spPr>
          <a:xfrm>
            <a:off x="3886200" y="2775619"/>
            <a:ext cx="46863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18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Corbel"/>
              <a:buNone/>
              <a:defRPr sz="15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135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4"/>
          </p:nvPr>
        </p:nvSpPr>
        <p:spPr>
          <a:xfrm>
            <a:off x="3886200" y="3502073"/>
            <a:ext cx="4684013" cy="131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2687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6428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71500" y="4447544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571500" y="4735830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 title="Page Number Shape"/>
          <p:cNvSpPr/>
          <p:nvPr/>
        </p:nvSpPr>
        <p:spPr>
          <a:xfrm>
            <a:off x="8838007" y="4035435"/>
            <a:ext cx="305991" cy="6143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71500" y="419758"/>
            <a:ext cx="2875429" cy="37143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3886200" y="426800"/>
            <a:ext cx="4686299" cy="4241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26873" algn="l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SzPct val="96428"/>
              <a:buFont typeface="Corbel"/>
              <a:buChar char="–"/>
              <a:defRPr sz="135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45923" algn="l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45923" algn="l" rtl="0">
              <a:lnSpc>
                <a:spcPct val="112000"/>
              </a:lnSpc>
              <a:spcBef>
                <a:spcPts val="675"/>
              </a:spcBef>
              <a:buClr>
                <a:srgbClr val="FEFEFE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45923" algn="l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45923" algn="l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45923" algn="l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45923" algn="l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571500" y="4447544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71500" y="4735830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2" name="Shape 12" title="Horizontal Rule Line"/>
          <p:cNvCxnSpPr/>
          <p:nvPr/>
        </p:nvCxnSpPr>
        <p:spPr>
          <a:xfrm>
            <a:off x="0" y="4649798"/>
            <a:ext cx="33718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 title="Page Number Shape"/>
          <p:cNvSpPr/>
          <p:nvPr/>
        </p:nvSpPr>
        <p:spPr>
          <a:xfrm>
            <a:off x="8838007" y="4035435"/>
            <a:ext cx="305991" cy="6143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71500" y="419758"/>
            <a:ext cx="2875429" cy="37143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entury Schoolbook"/>
              <a:buNone/>
              <a:defRPr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886200" y="426800"/>
            <a:ext cx="4686299" cy="4241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12598" marR="0" lvl="1" indent="-12687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6428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12598" marR="0" lvl="2" indent="-13639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12598" marR="0" lvl="3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12598" marR="0" lvl="4" indent="-145923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12598" marR="0" lvl="5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12598" marR="0" lvl="6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12598" marR="0" lvl="7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12598" marR="0" lvl="8" indent="-145923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571500" y="4447544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571500" y="4735830"/>
            <a:ext cx="2861142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entury Schoolbook"/>
              <a:buNone/>
              <a:defRPr sz="900" b="1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838007" y="4205694"/>
            <a:ext cx="305991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Economica"/>
              <a:buNone/>
            </a:pPr>
            <a:fld id="{00000000-1234-1234-1234-123412341234}" type="slidenum">
              <a:rPr lang="en" sz="1000" b="0" i="1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 b="0" i="1" u="none" strike="noStrike" cap="none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28" name="Shape 28" title="Horizontal Rule Line"/>
          <p:cNvCxnSpPr/>
          <p:nvPr/>
        </p:nvCxnSpPr>
        <p:spPr>
          <a:xfrm>
            <a:off x="0" y="4649798"/>
            <a:ext cx="337185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678424" y="1652465"/>
            <a:ext cx="5811000" cy="15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r>
              <a:rPr lang="en" sz="48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RESIDENTIAL GARAGE ADDITION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678424" y="3268980"/>
            <a:ext cx="5345400" cy="104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" sz="1800" b="1" u="none" strike="noStrike" cap="none">
                <a:solidFill>
                  <a:schemeClr val="lt2"/>
                </a:solidFill>
              </a:rPr>
              <a:t>Team Hawkeye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" sz="1400" u="none" strike="noStrike" cap="none">
                <a:solidFill>
                  <a:schemeClr val="lt2"/>
                </a:solidFill>
              </a:rPr>
              <a:t>Team members : Alhawraa Alhosaini, Daliza Jeffrey, Garrett Chott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Technical Advisor: Jaclyn Zibrat, EIT, Hubbard Merrell</a:t>
            </a: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1500" b="0" i="1" u="none" strike="noStrike" cap="non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endParaRPr sz="1500" b="0" i="1" u="none" strike="noStrike" cap="none">
              <a:solidFill>
                <a:schemeClr val="lt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020864" y="419758"/>
            <a:ext cx="28755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entury Schoolbook"/>
              <a:buNone/>
            </a:pPr>
            <a:r>
              <a:rPr lang="en"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References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4294967295"/>
          </p:nvPr>
        </p:nvSpPr>
        <p:spPr>
          <a:xfrm>
            <a:off x="250800" y="1088250"/>
            <a:ext cx="8642400" cy="29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12598" marR="0" lvl="0" indent="-2125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1" i="0" u="none" strike="noStrike" cap="none" dirty="0">
                <a:solidFill>
                  <a:srgbClr val="000000"/>
                </a:solidFill>
              </a:rPr>
              <a:t>[1] </a:t>
            </a:r>
            <a:r>
              <a:rPr lang="en" sz="1200" dirty="0"/>
              <a:t>"Munds Park, Arizona," 2017. [Online]. Available: http://</a:t>
            </a:r>
            <a:r>
              <a:rPr lang="en" sz="1200" dirty="0" err="1"/>
              <a:t>www.city-data.com</a:t>
            </a:r>
            <a:r>
              <a:rPr lang="en" sz="1200" dirty="0"/>
              <a:t>/city/Munds-Park-</a:t>
            </a:r>
            <a:r>
              <a:rPr lang="en" sz="1200" dirty="0" err="1"/>
              <a:t>Arizona.html</a:t>
            </a:r>
            <a:r>
              <a:rPr lang="en" sz="1200" dirty="0"/>
              <a:t>. [Accessed 07 02 2017</a:t>
            </a:r>
            <a:r>
              <a:rPr lang="en" sz="1200" dirty="0" smtClean="0"/>
              <a:t>].</a:t>
            </a:r>
            <a:endParaRPr lang="en-US" sz="1200" dirty="0" smtClean="0"/>
          </a:p>
          <a:p>
            <a:pPr marL="212598" marR="0" lvl="0" indent="-2125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1" dirty="0" smtClean="0"/>
              <a:t>[</a:t>
            </a:r>
            <a:r>
              <a:rPr lang="en" sz="1200" b="1" dirty="0"/>
              <a:t>2]</a:t>
            </a:r>
            <a:r>
              <a:rPr lang="en" sz="1200" dirty="0">
                <a:solidFill>
                  <a:schemeClr val="dk1"/>
                </a:solidFill>
              </a:rPr>
              <a:t>C</a:t>
            </a:r>
            <a:r>
              <a:rPr lang="en" sz="1200" dirty="0"/>
              <a:t>. C. Arizona, "Coconino County Zoning Ordinance," 26 07 2016. [Online]. Available: http://</a:t>
            </a:r>
            <a:r>
              <a:rPr lang="en" sz="1200" dirty="0" err="1"/>
              <a:t>www.coconino.az.gov</a:t>
            </a:r>
            <a:r>
              <a:rPr lang="en" sz="1200" dirty="0"/>
              <a:t>/1212/Applications-Forms-Information [Accessed 27 February 2017</a:t>
            </a:r>
            <a:r>
              <a:rPr lang="en" sz="1200" dirty="0" smtClean="0"/>
              <a:t>].</a:t>
            </a:r>
            <a:endParaRPr lang="en-US" sz="1200" dirty="0" smtClean="0"/>
          </a:p>
          <a:p>
            <a:pPr marL="212598" marR="0" lvl="0" indent="-2125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200" b="1" dirty="0" smtClean="0"/>
              <a:t>[</a:t>
            </a:r>
            <a:r>
              <a:rPr lang="en" sz="1200" b="1" dirty="0"/>
              <a:t>3] </a:t>
            </a:r>
            <a:r>
              <a:rPr lang="en" sz="1200" dirty="0"/>
              <a:t> "Horizontal and Vertical Control," [Online]. Available: http://</a:t>
            </a:r>
            <a:r>
              <a:rPr lang="en" sz="1200" dirty="0" err="1"/>
              <a:t>www.gresurv.com</a:t>
            </a:r>
            <a:r>
              <a:rPr lang="en" sz="1200" dirty="0"/>
              <a:t>/</a:t>
            </a:r>
            <a:r>
              <a:rPr lang="en" sz="1200" dirty="0" err="1"/>
              <a:t>hvcontrol.html</a:t>
            </a:r>
            <a:r>
              <a:rPr lang="en" sz="1200" dirty="0"/>
              <a:t>.  [Accessed 20 February 2017].</a:t>
            </a:r>
          </a:p>
          <a:p>
            <a:pPr marL="212598" marR="0" lvl="0" indent="-28244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 dirty="0"/>
              <a:t>[4]</a:t>
            </a:r>
            <a:r>
              <a:rPr lang="en" sz="1200" dirty="0"/>
              <a:t> C. D. </a:t>
            </a:r>
            <a:r>
              <a:rPr lang="en" sz="1200" dirty="0" err="1"/>
              <a:t>Ghilani</a:t>
            </a:r>
            <a:r>
              <a:rPr lang="en" sz="1200" dirty="0"/>
              <a:t> and P. R. Wolf, Elementary Surveying: An Introduction to Geomatics, 13th ed., Upper Saddle River, NJ: Pearson Education Inc., 2012.</a:t>
            </a:r>
          </a:p>
          <a:p>
            <a:pPr marL="212598" marR="0" lvl="0" indent="-28244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 dirty="0"/>
              <a:t>[5] </a:t>
            </a:r>
            <a:r>
              <a:rPr lang="en" sz="1200" dirty="0"/>
              <a:t>C. C. Arizona, “Coconino County Building Ordinance” 26 07 2016. [Online]. </a:t>
            </a:r>
            <a:r>
              <a:rPr lang="en" sz="1200" dirty="0" err="1"/>
              <a:t>Available:http</a:t>
            </a:r>
            <a:r>
              <a:rPr lang="en" sz="1200" dirty="0"/>
              <a:t>://</a:t>
            </a:r>
            <a:r>
              <a:rPr lang="en" sz="1200" dirty="0" err="1"/>
              <a:t>coconino.az.gov</a:t>
            </a:r>
            <a:r>
              <a:rPr lang="en" sz="1200" dirty="0"/>
              <a:t>/</a:t>
            </a:r>
            <a:r>
              <a:rPr lang="en" sz="1200" dirty="0" err="1"/>
              <a:t>DocumentCenter</a:t>
            </a:r>
            <a:r>
              <a:rPr lang="en" sz="1200" dirty="0"/>
              <a:t>/View/12230. [Accessed 27 01 2017</a:t>
            </a:r>
            <a:r>
              <a:rPr lang="en" sz="1200" dirty="0" smtClean="0"/>
              <a:t>].</a:t>
            </a:r>
            <a:endParaRPr lang="en-US" sz="1200" dirty="0" smtClean="0"/>
          </a:p>
          <a:p>
            <a:pPr marL="212598" marR="0" lvl="0" indent="-28244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 dirty="0" smtClean="0"/>
              <a:t>[</a:t>
            </a:r>
            <a:r>
              <a:rPr lang="en" sz="1200" b="1" dirty="0"/>
              <a:t>6] </a:t>
            </a:r>
            <a:r>
              <a:rPr lang="en" sz="1200" dirty="0"/>
              <a:t>Coconino County Arizona Community Development, “Residential Plan Submittal Checklist Building Division”; 26 11 2016. [Online]: </a:t>
            </a:r>
            <a:r>
              <a:rPr lang="en" sz="1200" dirty="0" err="1"/>
              <a:t>Available:http</a:t>
            </a:r>
            <a:r>
              <a:rPr lang="en" sz="1200" dirty="0"/>
              <a:t>://</a:t>
            </a:r>
            <a:r>
              <a:rPr lang="en" sz="1200" dirty="0" err="1"/>
              <a:t>coconino.az.gov</a:t>
            </a:r>
            <a:r>
              <a:rPr lang="en" sz="1200" dirty="0"/>
              <a:t>/</a:t>
            </a:r>
            <a:r>
              <a:rPr lang="en" sz="1200" dirty="0" err="1"/>
              <a:t>DocumentCenter</a:t>
            </a:r>
            <a:r>
              <a:rPr lang="en" sz="1200" dirty="0"/>
              <a:t>/View/8839</a:t>
            </a:r>
            <a:r>
              <a:rPr lang="en" sz="1200" dirty="0" smtClean="0"/>
              <a:t>.</a:t>
            </a:r>
            <a:endParaRPr lang="en-US" sz="1200" dirty="0" smtClean="0"/>
          </a:p>
          <a:p>
            <a:pPr marL="212598" marR="0" lvl="0" indent="-28244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 dirty="0" smtClean="0"/>
              <a:t>[</a:t>
            </a:r>
            <a:r>
              <a:rPr lang="en" sz="1200" b="1" dirty="0"/>
              <a:t>7] </a:t>
            </a:r>
            <a:r>
              <a:rPr lang="en" sz="1200" dirty="0"/>
              <a:t>R. </a:t>
            </a:r>
            <a:r>
              <a:rPr lang="en" sz="1200" dirty="0" err="1"/>
              <a:t>Chudley</a:t>
            </a:r>
            <a:r>
              <a:rPr lang="en" sz="1200" dirty="0"/>
              <a:t> and R. </a:t>
            </a:r>
            <a:r>
              <a:rPr lang="en" sz="1200" dirty="0" err="1"/>
              <a:t>Greeno</a:t>
            </a:r>
            <a:r>
              <a:rPr lang="en" sz="1200" dirty="0"/>
              <a:t>, “Building Construction Handbook” Elsevier, Oxford, 2008.</a:t>
            </a:r>
          </a:p>
          <a:p>
            <a:pPr lvl="0" indent="-6985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endParaRPr sz="900" b="1" dirty="0"/>
          </a:p>
          <a:p>
            <a:pPr lvl="0" indent="-698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212598" marR="0" lvl="0" indent="-28244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/>
          </a:p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endParaRPr sz="1200" dirty="0"/>
          </a:p>
        </p:txBody>
      </p:sp>
      <p:sp>
        <p:nvSpPr>
          <p:cNvPr id="194" name="Shape 194"/>
          <p:cNvSpPr txBox="1"/>
          <p:nvPr/>
        </p:nvSpPr>
        <p:spPr>
          <a:xfrm>
            <a:off x="8886950" y="4867125"/>
            <a:ext cx="269700" cy="2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6450" y="253150"/>
            <a:ext cx="3778200" cy="7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entury Schoolbook"/>
              <a:buNone/>
            </a:pPr>
            <a:r>
              <a:rPr lang="en" sz="300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Project Background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15100" y="1008850"/>
            <a:ext cx="4019400" cy="353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Mark Haven’s home is located </a:t>
            </a: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in Munds Park</a:t>
            </a:r>
            <a:r>
              <a:rPr lang="en" sz="1800"/>
              <a:t>,</a:t>
            </a: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 Coconino County </a:t>
            </a:r>
            <a:r>
              <a:rPr lang="en" sz="1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[1]</a:t>
            </a: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Primary concerns: Residence has no garage; Vehicles not accessible during winter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Secondary concerns: Residence is lacking space for storage or client’s photography interests</a:t>
            </a:r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8901400" y="4770450"/>
            <a:ext cx="289800" cy="3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8381925" y="4355700"/>
            <a:ext cx="627300" cy="3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7496175" y="1476325"/>
            <a:ext cx="134700" cy="1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7799625" y="1220137"/>
            <a:ext cx="134700" cy="1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294662" y="4541950"/>
            <a:ext cx="2905500" cy="17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Corbel"/>
                <a:ea typeface="Corbel"/>
                <a:cs typeface="Corbel"/>
                <a:sym typeface="Corbel"/>
              </a:rPr>
              <a:t>Figure 1: Location of Munds Park &amp; Project Site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10277" t="18511" r="10117" b="17939"/>
          <a:stretch/>
        </p:blipFill>
        <p:spPr>
          <a:xfrm rot="-5400000">
            <a:off x="4393584" y="162687"/>
            <a:ext cx="4155752" cy="4353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29100" y="242200"/>
            <a:ext cx="8520600" cy="72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entury Schoolbook"/>
              <a:buNone/>
            </a:pPr>
            <a:r>
              <a:rPr lang="en"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Project Understanding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06925" y="964300"/>
            <a:ext cx="3671100" cy="36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Criteria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Two story, Two-Car garage or carport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Accessible during snowstorms 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Must be ADA accessible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/>
              <a:t>Second floor for photography studio and/or storage</a:t>
            </a:r>
          </a:p>
          <a:p>
            <a:pPr lvl="0" indent="0" rtl="0">
              <a:spcBef>
                <a:spcPts val="0"/>
              </a:spcBef>
              <a:buNone/>
            </a:pPr>
            <a:r>
              <a:rPr lang="en" sz="2000" b="1"/>
              <a:t>Constraints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Can not alter existing landscape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800"/>
              <a:t>15’ setback and 5’ easement leaves minimal area for design</a:t>
            </a:r>
            <a:r>
              <a:rPr lang="en" sz="1000"/>
              <a:t>[2]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5900" y="1038025"/>
            <a:ext cx="5033800" cy="370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8832300" y="4813200"/>
            <a:ext cx="340200" cy="22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915900" y="4761600"/>
            <a:ext cx="3026700" cy="32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Corbel"/>
                <a:ea typeface="Corbel"/>
                <a:cs typeface="Corbel"/>
                <a:sym typeface="Corbel"/>
              </a:rPr>
              <a:t>Figure 2: Mark Haven’s Residence (Front view)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Scope of Services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8855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12598" marR="0" lvl="0" indent="-2125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Task 1.0: Surveying and Site</a:t>
            </a:r>
          </a:p>
          <a:p>
            <a:pPr marL="212598" marR="0" lvl="0" indent="-2125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Analysis</a:t>
            </a:r>
          </a:p>
          <a:p>
            <a:pPr marL="212598" marR="0" lvl="0" indent="-2125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	Task 1.1: Control Setup</a:t>
            </a:r>
            <a:r>
              <a:rPr lang="en" sz="1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 [</a:t>
            </a:r>
            <a:r>
              <a:rPr lang="en" sz="1000"/>
              <a:t>3</a:t>
            </a:r>
            <a:r>
              <a:rPr lang="en" sz="1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] </a:t>
            </a:r>
          </a:p>
          <a:p>
            <a:pPr marL="212598" marR="0" lvl="0" indent="-2125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	Task 1.2: Surveying &amp; Taping </a:t>
            </a:r>
            <a:r>
              <a:rPr lang="en" sz="1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[</a:t>
            </a:r>
            <a:r>
              <a:rPr lang="en" sz="1000"/>
              <a:t>4]</a:t>
            </a:r>
          </a:p>
          <a:p>
            <a:pPr marL="212598" marR="0" lvl="0" indent="-2125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	Task 1.3: Mapping</a:t>
            </a:r>
          </a:p>
          <a:p>
            <a:pPr marL="212598" marR="0" lvl="0" indent="-2125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12598" marR="0" lvl="0" indent="-2125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Task 2.0: Conceptual Design</a:t>
            </a:r>
          </a:p>
          <a:p>
            <a:pPr marL="212598" marR="0" lvl="0" indent="-2125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	Task 2.1: Design Concepts</a:t>
            </a:r>
          </a:p>
          <a:p>
            <a:pPr marL="212598" marR="0" lvl="0" indent="-2125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	Task 2.2: Code </a:t>
            </a:r>
            <a:r>
              <a:rPr lang="en" sz="1800"/>
              <a:t>Research </a:t>
            </a:r>
          </a:p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8945400" y="4858300"/>
            <a:ext cx="198600" cy="22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4421550" y="4579225"/>
            <a:ext cx="2871600" cy="3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Corbel"/>
                <a:ea typeface="Corbel"/>
                <a:cs typeface="Corbel"/>
                <a:sym typeface="Corbel"/>
              </a:rPr>
              <a:t>Figure 3: </a:t>
            </a:r>
            <a:r>
              <a:rPr lang="en" sz="1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Site plan of Haven’s lot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049" y="315925"/>
            <a:ext cx="4296325" cy="42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97950" y="32655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Scope of Services (cont.)</a:t>
            </a:r>
          </a:p>
        </p:txBody>
      </p:sp>
      <p:graphicFrame>
        <p:nvGraphicFramePr>
          <p:cNvPr id="155" name="Shape 155"/>
          <p:cNvGraphicFramePr/>
          <p:nvPr>
            <p:extLst>
              <p:ext uri="{D42A27DB-BD31-4B8C-83A1-F6EECF244321}">
                <p14:modId xmlns:p14="http://schemas.microsoft.com/office/powerpoint/2010/main" val="1803054310"/>
              </p:ext>
            </p:extLst>
          </p:nvPr>
        </p:nvGraphicFramePr>
        <p:xfrm>
          <a:off x="371225" y="1323750"/>
          <a:ext cx="8364450" cy="2461000"/>
        </p:xfrm>
        <a:graphic>
          <a:graphicData uri="http://schemas.openxmlformats.org/drawingml/2006/table">
            <a:tbl>
              <a:tblPr>
                <a:noFill/>
                <a:tableStyleId>{76F12159-8FC0-498F-B044-C5AA7197BB73}</a:tableStyleId>
              </a:tblPr>
              <a:tblGrid>
                <a:gridCol w="4395600"/>
                <a:gridCol w="3968850"/>
              </a:tblGrid>
              <a:tr h="553350">
                <a:tc gridSpan="2">
                  <a:txBody>
                    <a:bodyPr/>
                    <a:lstStyle/>
                    <a:p>
                      <a:pPr marL="212598"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3.0: Structural Design &amp; Analysis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76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dirty="0" smtClean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   </a:t>
                      </a:r>
                      <a:r>
                        <a:rPr lang="en" sz="1800" dirty="0" smtClean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</a:t>
                      </a:r>
                      <a:r>
                        <a:rPr lang="en" sz="18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3.1: Gravity Design Loads </a:t>
                      </a:r>
                      <a:r>
                        <a:rPr lang="en" sz="10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[5]</a:t>
                      </a:r>
                    </a:p>
                    <a:p>
                      <a:pPr marL="212598"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3.2: Lateral Design Loads </a:t>
                      </a:r>
                      <a:r>
                        <a:rPr lang="en" sz="10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[5]	</a:t>
                      </a:r>
                    </a:p>
                    <a:p>
                      <a:pPr marL="212598"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3.3: Truss Analysis &amp; Design</a:t>
                      </a:r>
                    </a:p>
                    <a:p>
                      <a:pPr marL="212598"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262626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3.4: Joist Analysis &amp; Design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  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3.5: Beam Analysis &amp; </a:t>
                      </a:r>
                      <a:r>
                        <a:rPr lang="en" sz="1800" dirty="0" smtClean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Design</a:t>
                      </a:r>
                      <a:endParaRPr lang="en-US" sz="1800" dirty="0" smtClean="0">
                        <a:solidFill>
                          <a:srgbClr val="262626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dirty="0" smtClean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</a:t>
                      </a:r>
                      <a:r>
                        <a:rPr lang="en" sz="18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3.6: Header Analysis &amp; </a:t>
                      </a:r>
                      <a:r>
                        <a:rPr lang="en" sz="1800" dirty="0" smtClean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Design</a:t>
                      </a:r>
                      <a:endParaRPr lang="en-US" sz="1800" dirty="0" smtClean="0">
                        <a:solidFill>
                          <a:srgbClr val="262626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dirty="0" smtClean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</a:t>
                      </a:r>
                      <a:r>
                        <a:rPr lang="en" sz="18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3.7: Column Analysis &amp; Design</a:t>
                      </a:r>
                    </a:p>
                    <a:p>
                      <a:pPr marL="0" lvl="0" indent="-6985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rgbClr val="262626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3.8: Foundation Analysis &amp; Design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6" name="Shape 156"/>
          <p:cNvSpPr txBox="1"/>
          <p:nvPr/>
        </p:nvSpPr>
        <p:spPr>
          <a:xfrm>
            <a:off x="8918550" y="4867125"/>
            <a:ext cx="262800" cy="22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entury Schoolbook"/>
              <a:buNone/>
            </a:pPr>
            <a:r>
              <a:rPr lang="en"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Scope of Services (cont.)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885599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Task 4.0: Construction Documents &amp; Drafting Services</a:t>
            </a:r>
          </a:p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	Task 4.1: 50% &amp; 75% Construction Documents</a:t>
            </a:r>
          </a:p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" sz="1800" b="0" i="0" u="none" strike="noStrike" cap="none" dirty="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	Task 4.2: Final Deliverables &amp; Report </a:t>
            </a:r>
            <a:r>
              <a:rPr lang="en" sz="1000" dirty="0"/>
              <a:t>[6][7]</a:t>
            </a:r>
          </a:p>
          <a:p>
            <a:pPr lvl="0" indent="0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endParaRPr lang="en-US" sz="1800" dirty="0"/>
          </a:p>
          <a:p>
            <a:pPr lvl="0" indent="0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" sz="1800" b="1" dirty="0" smtClean="0"/>
              <a:t>Task </a:t>
            </a:r>
            <a:r>
              <a:rPr lang="en" sz="1800" b="1" dirty="0"/>
              <a:t>5.0: Project Management</a:t>
            </a:r>
          </a:p>
          <a:p>
            <a:pPr lvl="0" indent="0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dirty="0" smtClean="0"/>
              <a:t>     </a:t>
            </a:r>
            <a:r>
              <a:rPr lang="en" sz="1800" dirty="0" smtClean="0"/>
              <a:t>Task </a:t>
            </a:r>
            <a:r>
              <a:rPr lang="en" sz="1800" dirty="0"/>
              <a:t>5.1: Team Meetings</a:t>
            </a:r>
          </a:p>
          <a:p>
            <a:pPr lvl="0" indent="0" rtl="0"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1800" dirty="0" smtClean="0"/>
              <a:t>     </a:t>
            </a:r>
            <a:r>
              <a:rPr lang="en" sz="1800" dirty="0" smtClean="0"/>
              <a:t>Task </a:t>
            </a:r>
            <a:r>
              <a:rPr lang="en" sz="1800" dirty="0"/>
              <a:t>5.2: Client Meetings</a:t>
            </a:r>
          </a:p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605050" y="1225225"/>
            <a:ext cx="42270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12598" marR="0" lvl="0" indent="-212598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Exclusions</a:t>
            </a:r>
          </a:p>
          <a:p>
            <a:pPr marL="4572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Geotechnical investigation</a:t>
            </a:r>
          </a:p>
          <a:p>
            <a:pPr marL="4572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Mechanical systems</a:t>
            </a:r>
          </a:p>
          <a:p>
            <a:pPr marL="4572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Electrical</a:t>
            </a:r>
          </a:p>
          <a:p>
            <a:pPr marL="4572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Plumbing </a:t>
            </a:r>
          </a:p>
          <a:p>
            <a:pPr marL="4572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HVAC</a:t>
            </a:r>
          </a:p>
          <a:p>
            <a:pPr marL="4572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Fire Safety &amp; Sprinkler System</a:t>
            </a:r>
          </a:p>
          <a:p>
            <a:pPr marL="4572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/>
              <a:t>Design Check to Existing Foundation</a:t>
            </a:r>
          </a:p>
          <a:p>
            <a:pPr marL="457200" marR="0" lvl="0" indent="-3429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" sz="1800"/>
              <a:t>Submittal/Application for Building Permits</a:t>
            </a:r>
          </a:p>
          <a:p>
            <a:pPr marL="457200" marR="0" lvl="0" indent="0" algn="l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8884850" y="4846900"/>
            <a:ext cx="2592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54424" y="3984375"/>
            <a:ext cx="4279500" cy="66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entury Schoolbook"/>
              <a:buNone/>
            </a:pPr>
            <a:r>
              <a:rPr lang="en" sz="240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Scheduling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8959700" y="4840150"/>
            <a:ext cx="178800" cy="1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7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724725" y="4254250"/>
            <a:ext cx="2824500" cy="28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Corbel"/>
                <a:ea typeface="Corbel"/>
                <a:cs typeface="Corbel"/>
                <a:sym typeface="Corbel"/>
              </a:rPr>
              <a:t>Figure 4: Project Gantt Chart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0" y="88175"/>
            <a:ext cx="8681098" cy="403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73895" y="3819953"/>
            <a:ext cx="2176500" cy="6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entury Schoolbook"/>
              <a:buNone/>
            </a:pPr>
            <a:r>
              <a:rPr lang="en"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Staffing </a:t>
            </a:r>
          </a:p>
        </p:txBody>
      </p:sp>
      <p:graphicFrame>
        <p:nvGraphicFramePr>
          <p:cNvPr id="178" name="Shape 178"/>
          <p:cNvGraphicFramePr/>
          <p:nvPr>
            <p:extLst>
              <p:ext uri="{D42A27DB-BD31-4B8C-83A1-F6EECF244321}">
                <p14:modId xmlns:p14="http://schemas.microsoft.com/office/powerpoint/2010/main" val="855954073"/>
              </p:ext>
            </p:extLst>
          </p:nvPr>
        </p:nvGraphicFramePr>
        <p:xfrm>
          <a:off x="2573080" y="441900"/>
          <a:ext cx="6410532" cy="3875611"/>
        </p:xfrm>
        <a:graphic>
          <a:graphicData uri="http://schemas.openxmlformats.org/drawingml/2006/table">
            <a:tbl>
              <a:tblPr>
                <a:noFill/>
                <a:tableStyleId>{45C92F19-9FD8-4055-B703-EA906AFAF8F8}</a:tableStyleId>
              </a:tblPr>
              <a:tblGrid>
                <a:gridCol w="2189358"/>
                <a:gridCol w="647880"/>
                <a:gridCol w="714659"/>
                <a:gridCol w="714659"/>
                <a:gridCol w="714659"/>
                <a:gridCol w="631403"/>
                <a:gridCol w="797914"/>
              </a:tblGrid>
              <a:tr h="273600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Personnel Hours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orbel"/>
                        <a:buNone/>
                      </a:pPr>
                      <a:endParaRPr sz="1350" b="1" u="none" strike="noStrike" cap="none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PM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SE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LS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EIT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DS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Total H</a:t>
                      </a:r>
                      <a:r>
                        <a:rPr lang="en" sz="135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r/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0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1.0 Survey &amp; Site Analysis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9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25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15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5</a:t>
                      </a: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0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2.0 Conceptual Design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15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15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37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0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3.0 Structural Design &amp; Analysis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114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230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56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74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4.0 Construction Documents &amp; Drafting Services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9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10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105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6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0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5.0 Project Management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30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6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9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Total Hours per Position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6</a:t>
                      </a: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316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26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>
                          <a:latin typeface="Corbel"/>
                          <a:ea typeface="Corbel"/>
                          <a:cs typeface="Corbel"/>
                          <a:sym typeface="Corbel"/>
                        </a:rPr>
                        <a:t>259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120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350" b="1" u="none" strike="noStrike" cap="none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6</a:t>
                      </a:r>
                      <a:r>
                        <a:rPr lang="en" sz="1350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09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79" name="Shape 179"/>
          <p:cNvSpPr txBox="1"/>
          <p:nvPr/>
        </p:nvSpPr>
        <p:spPr>
          <a:xfrm>
            <a:off x="8938800" y="4860400"/>
            <a:ext cx="205200" cy="22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</a:t>
            </a:r>
          </a:p>
        </p:txBody>
      </p:sp>
      <p:graphicFrame>
        <p:nvGraphicFramePr>
          <p:cNvPr id="180" name="Shape 180"/>
          <p:cNvGraphicFramePr/>
          <p:nvPr>
            <p:extLst>
              <p:ext uri="{D42A27DB-BD31-4B8C-83A1-F6EECF244321}">
                <p14:modId xmlns:p14="http://schemas.microsoft.com/office/powerpoint/2010/main" val="1307562427"/>
              </p:ext>
            </p:extLst>
          </p:nvPr>
        </p:nvGraphicFramePr>
        <p:xfrm>
          <a:off x="173899" y="441900"/>
          <a:ext cx="2176496" cy="1680181"/>
        </p:xfrm>
        <a:graphic>
          <a:graphicData uri="http://schemas.openxmlformats.org/drawingml/2006/table">
            <a:tbl>
              <a:tblPr>
                <a:noFill/>
                <a:tableStyleId>{45C92F19-9FD8-4055-B703-EA906AFAF8F8}</a:tableStyleId>
              </a:tblPr>
              <a:tblGrid>
                <a:gridCol w="2176496"/>
              </a:tblGrid>
              <a:tr h="2904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Classification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2450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Project Manager </a:t>
                      </a:r>
                      <a:r>
                        <a:rPr lang="en" sz="1300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(PM)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Lead Structural Engineer </a:t>
                      </a:r>
                      <a:r>
                        <a:rPr lang="en" sz="1300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(SE)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Lead Surveyor</a:t>
                      </a:r>
                      <a:r>
                        <a:rPr lang="en" sz="13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 (LS)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79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300" b="0" dirty="0" smtClean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Engineer</a:t>
                      </a:r>
                      <a:r>
                        <a:rPr lang="en-US" sz="1300" b="0" baseline="0" dirty="0" smtClean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 in Training</a:t>
                      </a:r>
                      <a:r>
                        <a:rPr lang="en-US" sz="1300" b="1" baseline="0" dirty="0" smtClean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 (EIT</a:t>
                      </a:r>
                      <a:r>
                        <a:rPr lang="en" sz="1300" b="1" dirty="0" smtClean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)</a:t>
                      </a:r>
                      <a:endParaRPr lang="en" sz="1300" b="1" dirty="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Drafter </a:t>
                      </a:r>
                      <a:r>
                        <a:rPr lang="en" sz="1300" b="1" dirty="0">
                          <a:latin typeface="Corbel"/>
                          <a:ea typeface="Corbel"/>
                          <a:cs typeface="Corbel"/>
                          <a:sym typeface="Corbel"/>
                        </a:rPr>
                        <a:t>(DS)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1" name="Shape 181"/>
          <p:cNvSpPr txBox="1"/>
          <p:nvPr/>
        </p:nvSpPr>
        <p:spPr>
          <a:xfrm>
            <a:off x="173900" y="138725"/>
            <a:ext cx="1773000" cy="22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1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99674" y="3897300"/>
            <a:ext cx="3581400" cy="6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entury Schoolbook"/>
              <a:buNone/>
            </a:pPr>
            <a:r>
              <a:rPr lang="en"/>
              <a:t>Cost Estimate</a:t>
            </a:r>
            <a:r>
              <a:rPr lang="en" sz="3750" b="0" i="1" u="none" strike="noStrike" cap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</p:txBody>
      </p:sp>
      <p:graphicFrame>
        <p:nvGraphicFramePr>
          <p:cNvPr id="187" name="Shape 187"/>
          <p:cNvGraphicFramePr/>
          <p:nvPr/>
        </p:nvGraphicFramePr>
        <p:xfrm>
          <a:off x="892325" y="364559"/>
          <a:ext cx="7359325" cy="3355452"/>
        </p:xfrm>
        <a:graphic>
          <a:graphicData uri="http://schemas.openxmlformats.org/drawingml/2006/table">
            <a:tbl>
              <a:tblPr>
                <a:noFill/>
                <a:tableStyleId>{45C92F19-9FD8-4055-B703-EA906AFAF8F8}</a:tableStyleId>
              </a:tblPr>
              <a:tblGrid>
                <a:gridCol w="2165325"/>
                <a:gridCol w="706625"/>
                <a:gridCol w="897475"/>
                <a:gridCol w="897475"/>
                <a:gridCol w="897475"/>
                <a:gridCol w="897475"/>
                <a:gridCol w="897475"/>
              </a:tblGrid>
              <a:tr h="292500">
                <a:tc gridSpan="7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Staffing and Cost Estimate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5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300"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PM (hr)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SE (hr)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LS (hr)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EIT (hr)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DS (hr)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Subtask Total Labor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Billing Rate ($/hr)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$125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$170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$60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$65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$70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1.0 Survey &amp; Site Analysis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9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$ 3,805.00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</a:tr>
              <a:tr h="2994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2.0 Conceptual Design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$ 3,080.00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</a:tr>
              <a:tr h="4925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3.0 Structural Design &amp; Analysis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114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230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$ 35,830.00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</a:tr>
              <a:tr h="5887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4.0 Construction Docs &amp; Drafting Services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9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105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$ 9,465.00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</a:tr>
              <a:tr h="402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Task 5.0 Project Management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30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6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Corbel"/>
                          <a:ea typeface="Corbel"/>
                          <a:cs typeface="Corbel"/>
                          <a:sym typeface="Corbel"/>
                        </a:rPr>
                        <a:t>$ 4,360.00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</a:tr>
              <a:tr h="265200">
                <a:tc gridSpan="6"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Grand Total 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Corbel"/>
                          <a:ea typeface="Corbel"/>
                          <a:cs typeface="Corbel"/>
                          <a:sym typeface="Corbel"/>
                        </a:rPr>
                        <a:t>$ 56,540.00 </a:t>
                      </a: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rgbClr val="000000"/>
      </a:dk1>
      <a:lt1>
        <a:srgbClr val="FFFFFF"/>
      </a:lt1>
      <a:dk2>
        <a:srgbClr val="140C0F"/>
      </a:dk2>
      <a:lt2>
        <a:srgbClr val="F2F0EF"/>
      </a:lt2>
      <a:accent1>
        <a:srgbClr val="51303B"/>
      </a:accent1>
      <a:accent2>
        <a:srgbClr val="ABA299"/>
      </a:accent2>
      <a:accent3>
        <a:srgbClr val="475A6B"/>
      </a:accent3>
      <a:accent4>
        <a:srgbClr val="9A5853"/>
      </a:accent4>
      <a:accent5>
        <a:srgbClr val="A98E58"/>
      </a:accent5>
      <a:accent6>
        <a:srgbClr val="754C66"/>
      </a:accent6>
      <a:hlink>
        <a:srgbClr val="448593"/>
      </a:hlink>
      <a:folHlink>
        <a:srgbClr val="935E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lines">
  <a:themeElements>
    <a:clrScheme name="Headlines">
      <a:dk1>
        <a:srgbClr val="000000"/>
      </a:dk1>
      <a:lt1>
        <a:srgbClr val="FFFFFF"/>
      </a:lt1>
      <a:dk2>
        <a:srgbClr val="140C0F"/>
      </a:dk2>
      <a:lt2>
        <a:srgbClr val="F2F0EF"/>
      </a:lt2>
      <a:accent1>
        <a:srgbClr val="51303B"/>
      </a:accent1>
      <a:accent2>
        <a:srgbClr val="ABA299"/>
      </a:accent2>
      <a:accent3>
        <a:srgbClr val="475A6B"/>
      </a:accent3>
      <a:accent4>
        <a:srgbClr val="9A5853"/>
      </a:accent4>
      <a:accent5>
        <a:srgbClr val="A98E58"/>
      </a:accent5>
      <a:accent6>
        <a:srgbClr val="754C66"/>
      </a:accent6>
      <a:hlink>
        <a:srgbClr val="448593"/>
      </a:hlink>
      <a:folHlink>
        <a:srgbClr val="935E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Macintosh PowerPoint</Application>
  <PresentationFormat>On-screen Show (16:9)</PresentationFormat>
  <Paragraphs>198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Century Schoolbook</vt:lpstr>
      <vt:lpstr>Times New Roman</vt:lpstr>
      <vt:lpstr>Economica</vt:lpstr>
      <vt:lpstr>Arial</vt:lpstr>
      <vt:lpstr>Calibri</vt:lpstr>
      <vt:lpstr>Corbel</vt:lpstr>
      <vt:lpstr>Headlines</vt:lpstr>
      <vt:lpstr>Headlines</vt:lpstr>
      <vt:lpstr>RESIDENTIAL GARAGE ADDITION</vt:lpstr>
      <vt:lpstr>Project Background</vt:lpstr>
      <vt:lpstr>Project Understanding</vt:lpstr>
      <vt:lpstr>Scope of Services</vt:lpstr>
      <vt:lpstr>Scope of Services (cont.)</vt:lpstr>
      <vt:lpstr>Scope of Services (cont.)</vt:lpstr>
      <vt:lpstr>Scheduling</vt:lpstr>
      <vt:lpstr>Staffing </vt:lpstr>
      <vt:lpstr>Cost Estimate </vt:lpstr>
      <vt:lpstr>References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GARAGE ADDITION</dc:title>
  <cp:lastModifiedBy>Microsoft Office User</cp:lastModifiedBy>
  <cp:revision>1</cp:revision>
  <dcterms:modified xsi:type="dcterms:W3CDTF">2017-05-08T23:53:37Z</dcterms:modified>
</cp:coreProperties>
</file>